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71"/>
  </p:notesMasterIdLst>
  <p:sldIdLst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7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C1867-D8D1-4D3A-9030-9AE57C97333D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0B0A8-12A8-47D8-A479-C88F792F7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68450" y="4454525"/>
            <a:ext cx="7573963" cy="9525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en-GB"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6415088"/>
            <a:ext cx="9142413" cy="4413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en-GB">
              <a:latin typeface="Times New Roman" pitchFamily="18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7573963" y="5902325"/>
            <a:ext cx="1570037" cy="955675"/>
          </a:xfrm>
          <a:custGeom>
            <a:avLst/>
            <a:gdLst/>
            <a:ahLst/>
            <a:cxnLst>
              <a:cxn ang="0">
                <a:pos x="243" y="0"/>
              </a:cxn>
              <a:cxn ang="0">
                <a:pos x="988" y="346"/>
              </a:cxn>
              <a:cxn ang="0">
                <a:pos x="953" y="600"/>
              </a:cxn>
              <a:cxn ang="0">
                <a:pos x="0" y="601"/>
              </a:cxn>
              <a:cxn ang="0">
                <a:pos x="243" y="0"/>
              </a:cxn>
            </a:cxnLst>
            <a:rect l="0" t="0" r="r" b="b"/>
            <a:pathLst>
              <a:path w="989" h="602">
                <a:moveTo>
                  <a:pt x="243" y="0"/>
                </a:moveTo>
                <a:lnTo>
                  <a:pt x="988" y="346"/>
                </a:lnTo>
                <a:lnTo>
                  <a:pt x="953" y="600"/>
                </a:lnTo>
                <a:lnTo>
                  <a:pt x="0" y="601"/>
                </a:lnTo>
                <a:lnTo>
                  <a:pt x="243" y="0"/>
                </a:lnTo>
              </a:path>
            </a:pathLst>
          </a:custGeom>
          <a:solidFill>
            <a:schemeClr val="tx1">
              <a:alpha val="50000"/>
            </a:schemeClr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7575550" y="6176963"/>
            <a:ext cx="1568450" cy="681037"/>
          </a:xfrm>
          <a:custGeom>
            <a:avLst/>
            <a:gdLst/>
            <a:ahLst/>
            <a:cxnLst>
              <a:cxn ang="0">
                <a:pos x="0" y="428"/>
              </a:cxn>
              <a:cxn ang="0">
                <a:pos x="427" y="0"/>
              </a:cxn>
              <a:cxn ang="0">
                <a:pos x="987" y="219"/>
              </a:cxn>
              <a:cxn ang="0">
                <a:pos x="987" y="428"/>
              </a:cxn>
              <a:cxn ang="0">
                <a:pos x="0" y="428"/>
              </a:cxn>
            </a:cxnLst>
            <a:rect l="0" t="0" r="r" b="b"/>
            <a:pathLst>
              <a:path w="988" h="429">
                <a:moveTo>
                  <a:pt x="0" y="428"/>
                </a:moveTo>
                <a:lnTo>
                  <a:pt x="427" y="0"/>
                </a:lnTo>
                <a:lnTo>
                  <a:pt x="987" y="219"/>
                </a:lnTo>
                <a:lnTo>
                  <a:pt x="987" y="428"/>
                </a:lnTo>
                <a:lnTo>
                  <a:pt x="0" y="428"/>
                </a:lnTo>
              </a:path>
            </a:pathLst>
          </a:custGeom>
          <a:solidFill>
            <a:schemeClr val="folHlink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2413" cy="1295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en-GB">
              <a:latin typeface="Times New Roman" pitchFamily="18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0" y="0"/>
            <a:ext cx="2211388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2" y="240"/>
              </a:cxn>
              <a:cxn ang="0">
                <a:pos x="288" y="4319"/>
              </a:cxn>
              <a:cxn ang="0">
                <a:pos x="0" y="4319"/>
              </a:cxn>
              <a:cxn ang="0">
                <a:pos x="0" y="0"/>
              </a:cxn>
            </a:cxnLst>
            <a:rect l="0" t="0" r="r" b="b"/>
            <a:pathLst>
              <a:path w="1393" h="4320">
                <a:moveTo>
                  <a:pt x="0" y="0"/>
                </a:moveTo>
                <a:lnTo>
                  <a:pt x="1392" y="240"/>
                </a:lnTo>
                <a:lnTo>
                  <a:pt x="288" y="4319"/>
                </a:lnTo>
                <a:lnTo>
                  <a:pt x="0" y="4319"/>
                </a:lnTo>
                <a:lnTo>
                  <a:pt x="0" y="0"/>
                </a:lnTo>
              </a:path>
            </a:pathLst>
          </a:custGeom>
          <a:solidFill>
            <a:schemeClr val="tx1">
              <a:alpha val="50000"/>
            </a:schemeClr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3175" y="-15875"/>
            <a:ext cx="1522413" cy="6873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58" y="346"/>
              </a:cxn>
              <a:cxn ang="0">
                <a:pos x="286" y="4329"/>
              </a:cxn>
              <a:cxn ang="0">
                <a:pos x="0" y="4329"/>
              </a:cxn>
              <a:cxn ang="0">
                <a:pos x="0" y="0"/>
              </a:cxn>
            </a:cxnLst>
            <a:rect l="0" t="0" r="r" b="b"/>
            <a:pathLst>
              <a:path w="959" h="4330">
                <a:moveTo>
                  <a:pt x="0" y="0"/>
                </a:moveTo>
                <a:lnTo>
                  <a:pt x="958" y="346"/>
                </a:lnTo>
                <a:lnTo>
                  <a:pt x="286" y="4329"/>
                </a:lnTo>
                <a:lnTo>
                  <a:pt x="0" y="4329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4" descr="colleg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263" y="5949950"/>
            <a:ext cx="6873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4" name="Rectangle 8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6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00200" y="4495800"/>
            <a:ext cx="6781800" cy="9144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 anchor="ctr"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D675E5-D007-49F0-A68D-67CEE12ED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2227263" y="6415088"/>
            <a:ext cx="5091112" cy="441325"/>
          </a:xfrm>
        </p:spPr>
        <p:txBody>
          <a:bodyPr/>
          <a:lstStyle>
            <a:lvl1pPr>
              <a:defRPr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2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82FBF-CF58-4870-91E5-BB809C942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EE6EA-C547-4DBE-BF0A-E292A4A4E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1927225"/>
            <a:ext cx="3311525" cy="415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3725" y="1927225"/>
            <a:ext cx="3311525" cy="415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422B3-58F1-4B6A-9846-329F44E24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79ADE-8DD2-4CF7-882E-155EDABE9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43D76-A03F-4C3C-8B3B-1F2EE7C2F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B7325-F467-4202-A47E-A34D06803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EC96B-9A38-4C06-8FD3-B4A268074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3E21A-482E-4E20-B2BC-693B5FB0A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9E5FA-1E53-4A3A-8C80-272B7BE0F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9163" y="0"/>
            <a:ext cx="1716087" cy="6078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17725" y="0"/>
            <a:ext cx="4999038" cy="6078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77A7-0981-4D8B-9E90-0625D29EA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725" y="0"/>
            <a:ext cx="6867525" cy="1065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09800" y="1927225"/>
            <a:ext cx="3311525" cy="415131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3725" y="1927225"/>
            <a:ext cx="3311525" cy="415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9AEC-7C3E-4B52-960E-0B1A56483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AB2A3-E78D-4828-85EC-D29F07120CA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0F1AF-FA04-4C87-A0D9-ADBD9C9B2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6415088"/>
            <a:ext cx="9142413" cy="4413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en-GB">
              <a:latin typeface="Times New Roman" pitchFamily="18" charset="0"/>
            </a:endParaRPr>
          </a:p>
        </p:txBody>
      </p:sp>
      <p:sp>
        <p:nvSpPr>
          <p:cNvPr id="110595" name="Freeform 3"/>
          <p:cNvSpPr>
            <a:spLocks/>
          </p:cNvSpPr>
          <p:nvPr/>
        </p:nvSpPr>
        <p:spPr bwMode="auto">
          <a:xfrm>
            <a:off x="7573963" y="5902325"/>
            <a:ext cx="1570037" cy="955675"/>
          </a:xfrm>
          <a:custGeom>
            <a:avLst/>
            <a:gdLst/>
            <a:ahLst/>
            <a:cxnLst>
              <a:cxn ang="0">
                <a:pos x="243" y="0"/>
              </a:cxn>
              <a:cxn ang="0">
                <a:pos x="988" y="346"/>
              </a:cxn>
              <a:cxn ang="0">
                <a:pos x="953" y="600"/>
              </a:cxn>
              <a:cxn ang="0">
                <a:pos x="0" y="601"/>
              </a:cxn>
              <a:cxn ang="0">
                <a:pos x="243" y="0"/>
              </a:cxn>
            </a:cxnLst>
            <a:rect l="0" t="0" r="r" b="b"/>
            <a:pathLst>
              <a:path w="989" h="602">
                <a:moveTo>
                  <a:pt x="243" y="0"/>
                </a:moveTo>
                <a:lnTo>
                  <a:pt x="988" y="346"/>
                </a:lnTo>
                <a:lnTo>
                  <a:pt x="953" y="600"/>
                </a:lnTo>
                <a:lnTo>
                  <a:pt x="0" y="601"/>
                </a:lnTo>
                <a:lnTo>
                  <a:pt x="243" y="0"/>
                </a:lnTo>
              </a:path>
            </a:pathLst>
          </a:custGeom>
          <a:solidFill>
            <a:schemeClr val="tx1">
              <a:alpha val="50000"/>
            </a:schemeClr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596" name="Freeform 4"/>
          <p:cNvSpPr>
            <a:spLocks/>
          </p:cNvSpPr>
          <p:nvPr/>
        </p:nvSpPr>
        <p:spPr bwMode="auto">
          <a:xfrm>
            <a:off x="7575550" y="6176963"/>
            <a:ext cx="1568450" cy="681037"/>
          </a:xfrm>
          <a:custGeom>
            <a:avLst/>
            <a:gdLst/>
            <a:ahLst/>
            <a:cxnLst>
              <a:cxn ang="0">
                <a:pos x="0" y="428"/>
              </a:cxn>
              <a:cxn ang="0">
                <a:pos x="427" y="0"/>
              </a:cxn>
              <a:cxn ang="0">
                <a:pos x="987" y="219"/>
              </a:cxn>
              <a:cxn ang="0">
                <a:pos x="987" y="428"/>
              </a:cxn>
              <a:cxn ang="0">
                <a:pos x="0" y="428"/>
              </a:cxn>
            </a:cxnLst>
            <a:rect l="0" t="0" r="r" b="b"/>
            <a:pathLst>
              <a:path w="988" h="429">
                <a:moveTo>
                  <a:pt x="0" y="428"/>
                </a:moveTo>
                <a:lnTo>
                  <a:pt x="427" y="0"/>
                </a:lnTo>
                <a:lnTo>
                  <a:pt x="987" y="219"/>
                </a:lnTo>
                <a:lnTo>
                  <a:pt x="987" y="428"/>
                </a:lnTo>
                <a:lnTo>
                  <a:pt x="0" y="428"/>
                </a:lnTo>
              </a:path>
            </a:pathLst>
          </a:custGeom>
          <a:solidFill>
            <a:schemeClr val="folHlink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0" y="0"/>
            <a:ext cx="9142413" cy="1295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en-GB">
              <a:latin typeface="Times New Roman" pitchFamily="18" charset="0"/>
            </a:endParaRPr>
          </a:p>
        </p:txBody>
      </p:sp>
      <p:sp>
        <p:nvSpPr>
          <p:cNvPr id="110598" name="Freeform 6"/>
          <p:cNvSpPr>
            <a:spLocks/>
          </p:cNvSpPr>
          <p:nvPr/>
        </p:nvSpPr>
        <p:spPr bwMode="auto">
          <a:xfrm>
            <a:off x="0" y="0"/>
            <a:ext cx="2211388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2" y="240"/>
              </a:cxn>
              <a:cxn ang="0">
                <a:pos x="288" y="4319"/>
              </a:cxn>
              <a:cxn ang="0">
                <a:pos x="0" y="4319"/>
              </a:cxn>
              <a:cxn ang="0">
                <a:pos x="0" y="0"/>
              </a:cxn>
            </a:cxnLst>
            <a:rect l="0" t="0" r="r" b="b"/>
            <a:pathLst>
              <a:path w="1393" h="4320">
                <a:moveTo>
                  <a:pt x="0" y="0"/>
                </a:moveTo>
                <a:lnTo>
                  <a:pt x="1392" y="240"/>
                </a:lnTo>
                <a:lnTo>
                  <a:pt x="288" y="4319"/>
                </a:lnTo>
                <a:lnTo>
                  <a:pt x="0" y="4319"/>
                </a:lnTo>
                <a:lnTo>
                  <a:pt x="0" y="0"/>
                </a:lnTo>
              </a:path>
            </a:pathLst>
          </a:custGeom>
          <a:solidFill>
            <a:schemeClr val="tx1">
              <a:alpha val="50000"/>
            </a:schemeClr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9438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1050" y="6415088"/>
            <a:ext cx="52673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1" smtClean="0">
                <a:solidFill>
                  <a:srgbClr val="CC00CC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117725" y="0"/>
            <a:ext cx="686752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0602" name="Freeform 10"/>
          <p:cNvSpPr>
            <a:spLocks/>
          </p:cNvSpPr>
          <p:nvPr/>
        </p:nvSpPr>
        <p:spPr bwMode="auto">
          <a:xfrm>
            <a:off x="0" y="-15875"/>
            <a:ext cx="1522413" cy="6873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58" y="346"/>
              </a:cxn>
              <a:cxn ang="0">
                <a:pos x="286" y="4329"/>
              </a:cxn>
              <a:cxn ang="0">
                <a:pos x="0" y="4329"/>
              </a:cxn>
              <a:cxn ang="0">
                <a:pos x="0" y="0"/>
              </a:cxn>
            </a:cxnLst>
            <a:rect l="0" t="0" r="r" b="b"/>
            <a:pathLst>
              <a:path w="959" h="4330">
                <a:moveTo>
                  <a:pt x="0" y="0"/>
                </a:moveTo>
                <a:lnTo>
                  <a:pt x="958" y="346"/>
                </a:lnTo>
                <a:lnTo>
                  <a:pt x="286" y="4329"/>
                </a:lnTo>
                <a:lnTo>
                  <a:pt x="0" y="4329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1927225"/>
            <a:ext cx="6775450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3213" y="6415088"/>
            <a:ext cx="96996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fld id="{87988EC6-85A9-4ED1-8991-906455621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random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u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E:\Dr.%20Sisir\Hahnemann_Virtual%20Tour\PRABHA~1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E:\Dr.%20Sisir\Hahnemann_Virtual%20Tour\APULARITHOOMANJU_UTHSAVAPPI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55261C"/>
            </a:gs>
            <a:gs pos="6000">
              <a:srgbClr val="EBDAD4"/>
            </a:gs>
            <a:gs pos="28999">
              <a:srgbClr val="C0524E"/>
            </a:gs>
            <a:gs pos="42000">
              <a:srgbClr val="80302D"/>
            </a:gs>
            <a:gs pos="44000">
              <a:srgbClr val="9C6563"/>
            </a:gs>
            <a:gs pos="48000">
              <a:srgbClr val="FFFFFF"/>
            </a:gs>
            <a:gs pos="78999">
              <a:srgbClr val="83A7C3"/>
            </a:gs>
            <a:gs pos="87000">
              <a:srgbClr val="768FB9"/>
            </a:gs>
            <a:gs pos="92000">
              <a:srgbClr val="83A7C3"/>
            </a:gs>
            <a:gs pos="100000">
              <a:srgbClr val="DCEBF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5257800"/>
            <a:ext cx="5638800" cy="381000"/>
          </a:xfrm>
        </p:spPr>
        <p:txBody>
          <a:bodyPr/>
          <a:lstStyle/>
          <a:p>
            <a:pPr algn="ctr" eaLnBrk="1" hangingPunct="1"/>
            <a:r>
              <a:rPr lang="en-US" sz="3200" b="1" dirty="0" smtClean="0">
                <a:latin typeface="Arial Narrow" pitchFamily="34" charset="0"/>
              </a:rPr>
              <a:t>Dedicated to all Homoeopathic devotees</a:t>
            </a:r>
            <a:r>
              <a:rPr lang="en-US" dirty="0" smtClean="0"/>
              <a:t> </a:t>
            </a:r>
          </a:p>
        </p:txBody>
      </p:sp>
      <p:pic>
        <p:nvPicPr>
          <p:cNvPr id="6147" name="Picture 3" descr="hahnem09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124200" y="457200"/>
            <a:ext cx="2922588" cy="4151313"/>
          </a:xfrm>
          <a:noFill/>
        </p:spPr>
      </p:pic>
      <p:pic>
        <p:nvPicPr>
          <p:cNvPr id="6148" name="Picture 4" descr="Rose-Red_rotat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6425" y="2060575"/>
            <a:ext cx="1039813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Rose-Red_rotat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1989138"/>
            <a:ext cx="1039812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52" name="PRABHA~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69405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724400" y="6172200"/>
            <a:ext cx="4114800" cy="685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6172200"/>
            <a:ext cx="4495800" cy="685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Dr. P.R. </a:t>
            </a:r>
            <a:r>
              <a:rPr lang="en-US" sz="1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Sisir</a:t>
            </a:r>
            <a:r>
              <a:rPr lang="en-US" sz="1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M.D. (</a:t>
            </a:r>
            <a:r>
              <a:rPr lang="en-US" sz="1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Hom</a:t>
            </a:r>
            <a:r>
              <a:rPr lang="en-US" sz="1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Professor &amp; Head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Department of </a:t>
            </a:r>
            <a:r>
              <a:rPr lang="en-US" sz="1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Paediatrics</a:t>
            </a:r>
            <a:endParaRPr lang="en-US" sz="1200" dirty="0">
              <a:solidFill>
                <a:srgbClr val="002060"/>
              </a:solidFill>
              <a:latin typeface="Bernard MT Condensed" panose="020508060609050204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832" fill="hold"/>
                                        <p:tgtEl>
                                          <p:spTgt spid="3389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95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pic>
        <p:nvPicPr>
          <p:cNvPr id="3" name="Picture 2" descr="Pi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Picture 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show2[1]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2" name="Picture 4" descr="college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5949950"/>
            <a:ext cx="6873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3" name="Picture 5" descr="Hahnne man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2850" y="333375"/>
            <a:ext cx="4537075" cy="5038725"/>
          </a:xfrm>
          <a:prstGeom prst="rect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</p:spPr>
      </p:pic>
      <p:sp>
        <p:nvSpPr>
          <p:cNvPr id="345094" name="Oval 6"/>
          <p:cNvSpPr>
            <a:spLocks noChangeArrowheads="1"/>
          </p:cNvSpPr>
          <p:nvPr/>
        </p:nvSpPr>
        <p:spPr bwMode="auto">
          <a:xfrm>
            <a:off x="2555875" y="0"/>
            <a:ext cx="4321175" cy="692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PRANAMS AT THE FEET OF</a:t>
            </a:r>
            <a:r>
              <a:rPr lang="en-US" sz="180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0"/>
                                        <p:tgtEl>
                                          <p:spTgt spid="3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Pi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Picture 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00CC"/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22425" y="5486400"/>
            <a:ext cx="5616575" cy="1295400"/>
          </a:xfrm>
          <a:ln w="9525"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1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P. R. SISIR M. D. (</a:t>
            </a:r>
            <a:r>
              <a:rPr lang="en-US" sz="1600" b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</a:t>
            </a:r>
            <a:r>
              <a:rPr lang="en-US" sz="1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FF3399"/>
                </a:solidFill>
              </a:rPr>
              <a:t>Prof. &amp; Head, Dept. of </a:t>
            </a:r>
            <a:r>
              <a:rPr lang="en-US" sz="1600" b="1" dirty="0" err="1" smtClean="0">
                <a:solidFill>
                  <a:srgbClr val="FF3399"/>
                </a:solidFill>
              </a:rPr>
              <a:t>Paediatrics</a:t>
            </a:r>
            <a:endParaRPr lang="en-US" sz="1600" b="1" dirty="0" smtClean="0">
              <a:solidFill>
                <a:srgbClr val="FF3399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600" b="1" dirty="0" err="1" smtClean="0">
                <a:solidFill>
                  <a:srgbClr val="000099"/>
                </a:solidFill>
              </a:rPr>
              <a:t>Sarada</a:t>
            </a:r>
            <a:r>
              <a:rPr lang="en-US" sz="1600" b="1" dirty="0" smtClean="0">
                <a:solidFill>
                  <a:srgbClr val="000099"/>
                </a:solidFill>
              </a:rPr>
              <a:t> Krishna Homoeopathic Medical College,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1600" b="1" dirty="0" err="1" smtClean="0">
                <a:solidFill>
                  <a:srgbClr val="000099"/>
                </a:solidFill>
              </a:rPr>
              <a:t>Kulasekharam</a:t>
            </a:r>
            <a:r>
              <a:rPr lang="en-US" sz="1600" b="1" dirty="0" smtClean="0">
                <a:solidFill>
                  <a:srgbClr val="000099"/>
                </a:solidFill>
              </a:rPr>
              <a:t>, </a:t>
            </a:r>
            <a:r>
              <a:rPr lang="en-US" sz="1600" b="1" dirty="0" err="1" smtClean="0">
                <a:solidFill>
                  <a:srgbClr val="000099"/>
                </a:solidFill>
              </a:rPr>
              <a:t>Kanyakumari</a:t>
            </a:r>
            <a:r>
              <a:rPr lang="en-US" sz="1600" b="1" dirty="0" smtClean="0">
                <a:solidFill>
                  <a:srgbClr val="000099"/>
                </a:solidFill>
              </a:rPr>
              <a:t> Dist., Tamil Nadu.</a:t>
            </a:r>
          </a:p>
          <a:p>
            <a:pPr eaLnBrk="1" hangingPunct="1">
              <a:lnSpc>
                <a:spcPct val="90000"/>
              </a:lnSpc>
            </a:pPr>
            <a:endParaRPr lang="en-US" sz="18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900972" y="4724400"/>
            <a:ext cx="4445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EXPLOIT  HOMOEOPATHY !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149" y="0"/>
            <a:ext cx="4829702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Picture 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724400" y="762000"/>
            <a:ext cx="1828800" cy="228600"/>
          </a:xfrm>
          <a:prstGeom prst="rect">
            <a:avLst/>
          </a:prstGeom>
          <a:solidFill>
            <a:schemeClr val="tx2"/>
          </a:solidFill>
          <a:ln w="12700" cap="sq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Differential Remedies</a:t>
            </a:r>
            <a:endParaRPr kumimoji="0" lang="en-US" sz="105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648200" y="3429000"/>
            <a:ext cx="609600" cy="914400"/>
          </a:xfrm>
          <a:prstGeom prst="rect">
            <a:avLst/>
          </a:prstGeom>
          <a:solidFill>
            <a:schemeClr val="tx2"/>
          </a:solidFill>
          <a:ln w="12700" cap="sq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660" y="0"/>
            <a:ext cx="497668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660" y="0"/>
            <a:ext cx="497668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Picture 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660" y="0"/>
            <a:ext cx="497668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>
            <a:off x="2057400" y="533400"/>
            <a:ext cx="6934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Scope of Homoeopathy</a:t>
            </a:r>
            <a:r>
              <a:rPr lang="en-US" sz="2000" u="sng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Homoeopathy has proved itself to be of great 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scope in treating all diseases, both acute and 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chronic.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It is also capable of effectively and efficaciously 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preventing and curing communicable and 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infectious diseases.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It can also successfully manage </a:t>
            </a:r>
            <a:r>
              <a:rPr lang="en-US" sz="2400" b="1" dirty="0" err="1" smtClean="0">
                <a:solidFill>
                  <a:srgbClr val="FFFF00"/>
                </a:solidFill>
              </a:rPr>
              <a:t>gynaecological</a:t>
            </a:r>
            <a:r>
              <a:rPr lang="en-US" sz="2400" b="1" dirty="0" smtClean="0">
                <a:solidFill>
                  <a:srgbClr val="FFFF00"/>
                </a:solidFill>
              </a:rPr>
              <a:t> 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and obstetrical cases.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It is also successful in the management of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</a:t>
            </a:r>
            <a:r>
              <a:rPr lang="en-US" sz="2400" b="1" dirty="0" err="1" smtClean="0">
                <a:solidFill>
                  <a:srgbClr val="FFFF00"/>
                </a:solidFill>
              </a:rPr>
              <a:t>paediatric</a:t>
            </a:r>
            <a:r>
              <a:rPr lang="en-US" sz="2400" b="1" dirty="0" smtClean="0">
                <a:solidFill>
                  <a:srgbClr val="FFFF00"/>
                </a:solidFill>
              </a:rPr>
              <a:t> and geriatric ailments.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660" y="0"/>
            <a:ext cx="497668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Picture 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574" y="0"/>
            <a:ext cx="5330851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660" y="0"/>
            <a:ext cx="497668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2133600" y="613112"/>
            <a:ext cx="7010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u="sng" dirty="0" smtClean="0">
                <a:solidFill>
                  <a:srgbClr val="FF0000"/>
                </a:solidFill>
              </a:rPr>
              <a:t>Scope of Homoeopathy</a:t>
            </a:r>
          </a:p>
          <a:p>
            <a:pPr lvl="0"/>
            <a:endParaRPr lang="en-US" sz="2400" dirty="0" smtClean="0"/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Almost all kinds of behavioral disorders, 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neurological problems, metabolic diseases are also 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within its effective curability.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Many surgical conditions relating to peptic ulcer, 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tonsillitis, </a:t>
            </a:r>
            <a:r>
              <a:rPr lang="en-US" sz="2400" b="1" dirty="0" err="1" smtClean="0">
                <a:solidFill>
                  <a:srgbClr val="FFFF00"/>
                </a:solidFill>
              </a:rPr>
              <a:t>goitre</a:t>
            </a:r>
            <a:r>
              <a:rPr lang="en-US" sz="2400" b="1" dirty="0" smtClean="0">
                <a:solidFill>
                  <a:srgbClr val="FFFF00"/>
                </a:solidFill>
              </a:rPr>
              <a:t>, kidney, urinary bladder, gall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bladder, pancreas etc. can be safely dealt with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through homoeopathic medicine.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Tendencies leading to surgical intervention can be 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well avoided of early diagnosis is made and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prompt homoeopathic treatment is done.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pic>
        <p:nvPicPr>
          <p:cNvPr id="3" name="Picture 2" descr="Picture 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667000" y="4114800"/>
            <a:ext cx="2743200" cy="1981200"/>
          </a:xfrm>
          <a:prstGeom prst="rect">
            <a:avLst/>
          </a:prstGeom>
          <a:solidFill>
            <a:schemeClr val="tx2"/>
          </a:solidFill>
          <a:ln w="12700" cap="sq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042" y="0"/>
            <a:ext cx="5067915" cy="7010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7239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71628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7239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5203744" cy="71628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408" y="-1"/>
            <a:ext cx="5203745" cy="716280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pic>
        <p:nvPicPr>
          <p:cNvPr id="3" name="Picture 2" descr="Picture 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716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2057400" y="609600"/>
            <a:ext cx="70104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Scope of Homoeopathy</a:t>
            </a:r>
          </a:p>
          <a:p>
            <a:pPr lvl="0"/>
            <a:endParaRPr lang="en-US" sz="2400" b="1" dirty="0" smtClean="0"/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 Its role in primary health care is also highly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 rewarding, especially in a developing country like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 India.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  Homoeopathy has a ready and effective answer to 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 the menace of addiction to drugs, tobacco and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 alcohol and is highly efficacious in ridding the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 addicts of their craving for these noxious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 substances.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  Efficacious in controlling and containing </a:t>
            </a:r>
          </a:p>
          <a:p>
            <a:pPr lvl="0"/>
            <a:r>
              <a:rPr lang="en-US" sz="2400" b="1" dirty="0" smtClean="0">
                <a:solidFill>
                  <a:srgbClr val="FFFF00"/>
                </a:solidFill>
              </a:rPr>
              <a:t>     epidemics. 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Picture 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73152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5203744" cy="71628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icture 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3513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Picture 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pic>
        <p:nvPicPr>
          <p:cNvPr id="4" name="Picture 3" descr="Picture 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pic>
        <p:nvPicPr>
          <p:cNvPr id="3" name="Picture 2" descr="Picture 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                                   Dr. P. R. SISIR </a:t>
            </a:r>
            <a:r>
              <a:rPr lang="en-US" sz="1200"/>
              <a:t>M. D. (Hom)</a:t>
            </a:r>
          </a:p>
        </p:txBody>
      </p:sp>
      <p:pic>
        <p:nvPicPr>
          <p:cNvPr id="355330" name="Picture 2" descr="show2[1]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349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5" name="Picture 7" descr="Suns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1" name="Picture 3" descr="college 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75100" y="3500438"/>
            <a:ext cx="1062038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5336" name="WordArt 8"/>
          <p:cNvSpPr>
            <a:spLocks noChangeArrowheads="1" noChangeShapeType="1" noTextEdit="1"/>
          </p:cNvSpPr>
          <p:nvPr/>
        </p:nvSpPr>
        <p:spPr bwMode="auto">
          <a:xfrm rot="5400000">
            <a:off x="4787901" y="2420937"/>
            <a:ext cx="6121400" cy="180022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639998" lon="20699998" rev="0"/>
              </a:camera>
              <a:lightRig rig="legacyNormal3" dir="l"/>
            </a:scene3d>
            <a:sp3d extrusionH="201600" prstMaterial="legacyPlastic">
              <a:extrusionClr>
                <a:srgbClr val="FF9966"/>
              </a:extrusionClr>
            </a:sp3d>
          </a:bodyPr>
          <a:lstStyle/>
          <a:p>
            <a:pPr algn="ctr" fontAlgn="auto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latin typeface="Arial Black"/>
              </a:rPr>
              <a:t>THANK YOU ALL</a:t>
            </a:r>
          </a:p>
        </p:txBody>
      </p:sp>
      <p:pic>
        <p:nvPicPr>
          <p:cNvPr id="355337" name="APULARITHOOMANJU_UTHSAVAPP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69580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5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0"/>
                                        <p:tgtEl>
                                          <p:spTgt spid="35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0"/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/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2804" fill="hold"/>
                                        <p:tgtEl>
                                          <p:spTgt spid="355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5337"/>
                </p:tgtEl>
              </p:cMediaNode>
            </p:audio>
          </p:childTnLst>
        </p:cTn>
      </p:par>
    </p:tnLst>
    <p:bldLst>
      <p:bldP spid="355336" grpId="0" animBg="1"/>
      <p:bldP spid="3553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7" name="TextBox 6"/>
          <p:cNvSpPr txBox="1"/>
          <p:nvPr/>
        </p:nvSpPr>
        <p:spPr>
          <a:xfrm>
            <a:off x="533401" y="609600"/>
            <a:ext cx="86106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66"/>
                </a:solidFill>
              </a:rPr>
              <a:t>                     Present Status of Homoeopathy</a:t>
            </a:r>
            <a:endParaRPr lang="en-US" dirty="0" smtClean="0">
              <a:solidFill>
                <a:srgbClr val="FF0066"/>
              </a:solidFill>
            </a:endParaRP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 Homoeopathy is currently prevailing in practice over eighty countries in the  </a:t>
            </a:r>
          </a:p>
          <a:p>
            <a:pPr lvl="0"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</a:rPr>
              <a:t>   world.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 The practice of homoeopathy is widespread in Europe, the United Kingdom, </a:t>
            </a:r>
          </a:p>
          <a:p>
            <a:pPr lvl="0"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</a:rPr>
              <a:t>   India, Pakistan, </a:t>
            </a:r>
            <a:r>
              <a:rPr lang="en-US" sz="2000" b="1" dirty="0" err="1" smtClean="0">
                <a:solidFill>
                  <a:srgbClr val="FFFF00"/>
                </a:solidFill>
              </a:rPr>
              <a:t>Srilanka</a:t>
            </a:r>
            <a:r>
              <a:rPr lang="en-US" sz="2000" b="1" dirty="0" smtClean="0">
                <a:solidFill>
                  <a:srgbClr val="FFFF00"/>
                </a:solidFill>
              </a:rPr>
              <a:t>, Malaysia, South Africa, Nigeria, Russian, South </a:t>
            </a:r>
          </a:p>
          <a:p>
            <a:pPr lvl="0"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</a:rPr>
              <a:t>   and North America, New Zealand and the South Pacific.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 Homoeopathy has been integrated in to the National Health Care Systems of  </a:t>
            </a:r>
          </a:p>
          <a:p>
            <a:pPr lvl="0"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</a:rPr>
              <a:t>   many countries including India, Mexico, </a:t>
            </a:r>
            <a:r>
              <a:rPr lang="en-US" sz="2000" b="1" dirty="0" err="1" smtClean="0">
                <a:solidFill>
                  <a:srgbClr val="FFFF00"/>
                </a:solidFill>
              </a:rPr>
              <a:t>Pakistam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Srilanka</a:t>
            </a:r>
            <a:r>
              <a:rPr lang="en-US" sz="2000" b="1" dirty="0" smtClean="0">
                <a:solidFill>
                  <a:srgbClr val="FFFF00"/>
                </a:solidFill>
              </a:rPr>
              <a:t> and United </a:t>
            </a:r>
          </a:p>
          <a:p>
            <a:pPr lvl="0"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</a:rPr>
              <a:t>   Kingdom.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  The forward march of homoeopathy is steady and impressive. The World </a:t>
            </a:r>
          </a:p>
          <a:p>
            <a:pPr lvl="0"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</a:rPr>
              <a:t>    Health </a:t>
            </a:r>
            <a:r>
              <a:rPr lang="en-US" sz="2000" b="1" dirty="0" err="1" smtClean="0">
                <a:solidFill>
                  <a:srgbClr val="FFFF00"/>
                </a:solidFill>
              </a:rPr>
              <a:t>Organisation</a:t>
            </a:r>
            <a:r>
              <a:rPr lang="en-US" sz="2000" b="1" dirty="0" smtClean="0">
                <a:solidFill>
                  <a:srgbClr val="FFFF00"/>
                </a:solidFill>
              </a:rPr>
              <a:t> states that homoeopathy is the second most used </a:t>
            </a:r>
          </a:p>
          <a:p>
            <a:pPr lvl="0"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</a:rPr>
              <a:t>    medical system internationally. 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8781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PAEDIATRIC CASE - THE STATISTICS IN SKHMC SINCE 15</a:t>
            </a:r>
            <a:r>
              <a:rPr lang="en-US" sz="2000" b="1" baseline="30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0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AUG. 2009</a:t>
            </a:r>
            <a:endParaRPr lang="en-US" sz="20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57400" y="1371600"/>
          <a:ext cx="61722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Frequented Conditions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No. of Cases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Average</a:t>
                      </a:r>
                      <a:r>
                        <a:rPr lang="en-US" baseline="0" dirty="0" smtClean="0"/>
                        <a:t> / Month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Respiratory</a:t>
                      </a:r>
                      <a:r>
                        <a:rPr lang="en-US" baseline="0" dirty="0" smtClean="0"/>
                        <a:t> ailments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Skin complaints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Worm infestation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G.I.T.</a:t>
                      </a:r>
                      <a:r>
                        <a:rPr lang="en-US" baseline="0" dirty="0" smtClean="0"/>
                        <a:t> disorders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Other conditions:</a:t>
                      </a:r>
                    </a:p>
                    <a:p>
                      <a:pPr algn="ctr"/>
                      <a:r>
                        <a:rPr lang="en-US" dirty="0" smtClean="0"/>
                        <a:t>U.T.I.,</a:t>
                      </a:r>
                    </a:p>
                    <a:p>
                      <a:pPr algn="ctr"/>
                      <a:r>
                        <a:rPr lang="en-US" dirty="0" smtClean="0"/>
                        <a:t>Thyroid</a:t>
                      </a:r>
                      <a:r>
                        <a:rPr lang="en-US" baseline="0" dirty="0" smtClean="0"/>
                        <a:t> condition,</a:t>
                      </a:r>
                    </a:p>
                    <a:p>
                      <a:pPr algn="ctr"/>
                      <a:r>
                        <a:rPr lang="en-US" baseline="0" dirty="0" smtClean="0"/>
                        <a:t>Renal conditions,</a:t>
                      </a:r>
                    </a:p>
                    <a:p>
                      <a:pPr algn="ctr"/>
                      <a:r>
                        <a:rPr lang="en-US" baseline="0" dirty="0" smtClean="0"/>
                        <a:t>Cervical </a:t>
                      </a:r>
                      <a:r>
                        <a:rPr lang="en-US" baseline="0" dirty="0" err="1" smtClean="0"/>
                        <a:t>lymphadenopathy</a:t>
                      </a:r>
                      <a:r>
                        <a:rPr lang="en-US" baseline="0" dirty="0" smtClean="0"/>
                        <a:t>,</a:t>
                      </a:r>
                    </a:p>
                    <a:p>
                      <a:pPr algn="ctr"/>
                      <a:r>
                        <a:rPr lang="en-US" baseline="0" dirty="0" smtClean="0"/>
                        <a:t>Ear affections,</a:t>
                      </a:r>
                    </a:p>
                    <a:p>
                      <a:pPr algn="ctr"/>
                      <a:r>
                        <a:rPr lang="en-US" baseline="0" dirty="0" smtClean="0"/>
                        <a:t>Mile stones delayed…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Dr. P. R. SISIR </a:t>
            </a:r>
            <a:r>
              <a:rPr lang="en-US" sz="1200" smtClean="0"/>
              <a:t>M. D. (Hom)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2667000" y="2485072"/>
            <a:ext cx="42094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FEW CASES PRESENTED THROUGH</a:t>
            </a:r>
          </a:p>
          <a:p>
            <a:pPr algn="ctr"/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ORIGINAL DOCUMENTS  -</a:t>
            </a:r>
          </a:p>
          <a:p>
            <a:pPr algn="ctr"/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SKHMC CASE RECORDS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mployee Orientation">
  <a:themeElements>
    <a:clrScheme name="Employee Orientation 1">
      <a:dk1>
        <a:srgbClr val="000000"/>
      </a:dk1>
      <a:lt1>
        <a:srgbClr val="0099CC"/>
      </a:lt1>
      <a:dk2>
        <a:srgbClr val="FFFFFF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Employee Orientati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mployee Orientation 1">
        <a:dk1>
          <a:srgbClr val="000000"/>
        </a:dk1>
        <a:lt1>
          <a:srgbClr val="0099CC"/>
        </a:lt1>
        <a:dk2>
          <a:srgbClr val="FFFFFF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loyee Orientation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loyee Orientation 3">
        <a:dk1>
          <a:srgbClr val="5F5F5F"/>
        </a:dk1>
        <a:lt1>
          <a:srgbClr val="FFFFFF"/>
        </a:lt1>
        <a:dk2>
          <a:srgbClr val="5F5F5F"/>
        </a:dk2>
        <a:lt2>
          <a:srgbClr val="80808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1757</Words>
  <Application>Microsoft Office PowerPoint</Application>
  <PresentationFormat>On-screen Show (4:3)</PresentationFormat>
  <Paragraphs>501</Paragraphs>
  <Slides>68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Arial Black</vt:lpstr>
      <vt:lpstr>Arial Narrow</vt:lpstr>
      <vt:lpstr>Bernard MT Condensed</vt:lpstr>
      <vt:lpstr>Calibri</vt:lpstr>
      <vt:lpstr>Times New Roman</vt:lpstr>
      <vt:lpstr>Wingdings</vt:lpstr>
      <vt:lpstr>Office Theme</vt:lpstr>
      <vt:lpstr>Employee Orientation</vt:lpstr>
      <vt:lpstr>Dedicated to all Homoeopathic devotees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Sisir P.R</dc:creator>
  <cp:lastModifiedBy>Lib Lab One</cp:lastModifiedBy>
  <cp:revision>34</cp:revision>
  <dcterms:created xsi:type="dcterms:W3CDTF">2010-08-08T13:31:04Z</dcterms:created>
  <dcterms:modified xsi:type="dcterms:W3CDTF">2019-09-23T05:33:37Z</dcterms:modified>
</cp:coreProperties>
</file>